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57" r:id="rId3"/>
    <p:sldId id="265" r:id="rId4"/>
    <p:sldId id="276" r:id="rId5"/>
    <p:sldId id="277" r:id="rId6"/>
    <p:sldId id="263" r:id="rId7"/>
    <p:sldId id="280" r:id="rId8"/>
    <p:sldId id="281" r:id="rId9"/>
    <p:sldId id="260" r:id="rId10"/>
    <p:sldId id="266" r:id="rId11"/>
    <p:sldId id="285" r:id="rId12"/>
    <p:sldId id="284" r:id="rId13"/>
    <p:sldId id="283" r:id="rId14"/>
    <p:sldId id="268" r:id="rId15"/>
    <p:sldId id="286" r:id="rId16"/>
    <p:sldId id="289" r:id="rId17"/>
    <p:sldId id="291" r:id="rId18"/>
    <p:sldId id="290" r:id="rId19"/>
    <p:sldId id="292" r:id="rId20"/>
    <p:sldId id="274" r:id="rId21"/>
    <p:sldId id="26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181"/>
    <a:srgbClr val="FFC000"/>
    <a:srgbClr val="E9FBEC"/>
    <a:srgbClr val="FDE7E7"/>
    <a:srgbClr val="5F5F5F"/>
    <a:srgbClr val="BF81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19E08-AAA7-4DD2-891C-119C57EC00B1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51CBD-E7E0-4DB4-9AAD-CE04014DE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58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87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6" y="2767280"/>
            <a:ext cx="22839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G마켓 산스 Bold"/>
              </a:rPr>
              <a:t>Yam</a:t>
            </a:r>
            <a:endParaRPr lang="ko-KR" altLang="en-US" sz="8000" b="1" dirty="0">
              <a:solidFill>
                <a:schemeClr val="bg1"/>
              </a:solidFill>
              <a:latin typeface="G마켓 산스 Bold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86815" y="4208912"/>
            <a:ext cx="540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학생식당 식단표 알림 및 커뮤니케이션 어플리케이션</a:t>
            </a:r>
            <a:endParaRPr lang="en-US" altLang="ko-KR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소스 리뷰 및 전반적인 시스템 </a:t>
            </a:r>
            <a:r>
              <a:rPr lang="ko-KR" altLang="en-US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설명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F4D5C-F942-11CC-D447-8DE89AAC7A6D}"/>
              </a:ext>
            </a:extLst>
          </p:cNvPr>
          <p:cNvSpPr txBox="1"/>
          <p:nvPr/>
        </p:nvSpPr>
        <p:spPr>
          <a:xfrm>
            <a:off x="10340056" y="6248826"/>
            <a:ext cx="1739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10340056" y="6525825"/>
            <a:ext cx="1739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</a:rPr>
              <a:t>이우경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6248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클라이언트 클래스 구성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0415" y="3750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8CBDD3-61C7-4CE2-B618-729291DA6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5" y="1572348"/>
            <a:ext cx="1211564" cy="121156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056197" y="2169165"/>
            <a:ext cx="3507011" cy="416060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18716" y="244660"/>
            <a:ext cx="17615973" cy="66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63315520" descr="EMB000027e08c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40" y="2169163"/>
            <a:ext cx="1935924" cy="434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77374" y="2649637"/>
            <a:ext cx="1700289" cy="497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77374" y="3609310"/>
            <a:ext cx="1700289" cy="497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77374" y="4877933"/>
            <a:ext cx="1700289" cy="340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>
            <a:off x="3777663" y="2898212"/>
            <a:ext cx="1176077" cy="5273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꺾인 연결선 1025"/>
          <p:cNvCxnSpPr>
            <a:endCxn id="16" idx="3"/>
          </p:cNvCxnSpPr>
          <p:nvPr/>
        </p:nvCxnSpPr>
        <p:spPr>
          <a:xfrm rot="10800000" flipV="1">
            <a:off x="3777663" y="3425559"/>
            <a:ext cx="588038" cy="432326"/>
          </a:xfrm>
          <a:prstGeom prst="bentConnector3">
            <a:avLst>
              <a:gd name="adj1" fmla="val 1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직선 화살표 연결선 1029"/>
          <p:cNvCxnSpPr>
            <a:stCxn id="17" idx="3"/>
          </p:cNvCxnSpPr>
          <p:nvPr/>
        </p:nvCxnSpPr>
        <p:spPr>
          <a:xfrm>
            <a:off x="3777663" y="5048025"/>
            <a:ext cx="1176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4953740" y="3054435"/>
            <a:ext cx="312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로부터 데이터를 받아오는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53740" y="4848785"/>
            <a:ext cx="34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FCM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 이용하는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77374" y="5218117"/>
            <a:ext cx="1700289" cy="170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77663" y="5290072"/>
            <a:ext cx="1176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53740" y="5162550"/>
            <a:ext cx="381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알림 기능을 켜놓은 유저 리스트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1876" y="797735"/>
            <a:ext cx="10352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클라이언트로 부터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JAVA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에서 생성한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으로의 접근 과정에서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제작할 시기 당시에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통신을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이용하기위해서는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AsyncTask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통해 비동기작업으로 처리해야 되었기 때문에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사용하였고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현재는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deprecated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되었으며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코틀린의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OkHttp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Retrofit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등 새로운 기능을 이용해야 합니다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77374" y="5531881"/>
            <a:ext cx="1700289" cy="170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777663" y="5603836"/>
            <a:ext cx="1176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53739" y="5476314"/>
            <a:ext cx="465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공지 및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학교 인근의 날씨정보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77374" y="5860219"/>
            <a:ext cx="1700289" cy="170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777663" y="5932174"/>
            <a:ext cx="1176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3739" y="5804652"/>
            <a:ext cx="465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식사 후기 및 커뮤니케이션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77374" y="5707765"/>
            <a:ext cx="1700289" cy="170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28" idx="3"/>
          </p:cNvCxnSpPr>
          <p:nvPr/>
        </p:nvCxnSpPr>
        <p:spPr>
          <a:xfrm flipV="1">
            <a:off x="3777663" y="4249469"/>
            <a:ext cx="1807349" cy="154334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85012" y="4086715"/>
            <a:ext cx="34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식당 메뉴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739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meatest_01.war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클래스 구성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0415" y="3750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56197" y="1962975"/>
            <a:ext cx="3507011" cy="416060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18716" y="244660"/>
            <a:ext cx="17615973" cy="66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16" y="2007041"/>
            <a:ext cx="1922720" cy="40724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77374" y="2636437"/>
            <a:ext cx="1700289" cy="48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77374" y="4734497"/>
            <a:ext cx="1700289" cy="509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0" name="직선 화살표 연결선 1029"/>
          <p:cNvCxnSpPr/>
          <p:nvPr/>
        </p:nvCxnSpPr>
        <p:spPr>
          <a:xfrm>
            <a:off x="3777663" y="4994240"/>
            <a:ext cx="1176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4953739" y="2716427"/>
            <a:ext cx="357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후기 관련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연결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삭제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삽입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조회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53739" y="4830128"/>
            <a:ext cx="34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기능의 기본 데이터 셋 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77374" y="5436527"/>
            <a:ext cx="1700289" cy="595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777663" y="2876429"/>
            <a:ext cx="1176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077374" y="3446377"/>
            <a:ext cx="1700289" cy="185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777663" y="3541953"/>
            <a:ext cx="1176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3739" y="3336507"/>
            <a:ext cx="357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선호도 관련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조회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77374" y="3645421"/>
            <a:ext cx="1700289" cy="185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3777663" y="3760523"/>
            <a:ext cx="1176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53739" y="3647052"/>
            <a:ext cx="357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식단 관련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조회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1876" y="797735"/>
            <a:ext cx="941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 DB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(oracle)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클라이언트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(android studio)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간의  데이터 중계 구간입니다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 </a:t>
            </a: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안드로이드 스튜디오에서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로의 직접적인 접근이 불가하여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java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만든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URL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접근 후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오라클 서버에 접속하여 쿼리 명령문을 처리하였습니다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3777663" y="5747276"/>
            <a:ext cx="1176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53739" y="5602765"/>
            <a:ext cx="389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알림 기능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셋팅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관련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연결 클래스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5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8756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en-US" altLang="ko-KR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Notification_task.jar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클래스 구성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0415" y="3750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56197" y="2115376"/>
            <a:ext cx="3507011" cy="416060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18716" y="244660"/>
            <a:ext cx="17615973" cy="66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19" y="1930645"/>
            <a:ext cx="2971800" cy="39719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077374" y="3474738"/>
            <a:ext cx="2095131" cy="663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77374" y="4339437"/>
            <a:ext cx="2129850" cy="671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0" name="직선 화살표 연결선 1029"/>
          <p:cNvCxnSpPr/>
          <p:nvPr/>
        </p:nvCxnSpPr>
        <p:spPr>
          <a:xfrm flipV="1">
            <a:off x="4207224" y="4721084"/>
            <a:ext cx="804045" cy="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4171364" y="3806286"/>
            <a:ext cx="8399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11269" y="3621620"/>
            <a:ext cx="7170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아침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점심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저녁 각각의 알림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메세지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가공 및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FCM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서버로 메시지 전송</a:t>
            </a:r>
          </a:p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선호도가 높게 나온 식단에 대해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11269" y="4545831"/>
            <a:ext cx="710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아침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점심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저녁 각각의 알림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메세지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가공 및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FCM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서버로 메시지 전송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077374" y="4137834"/>
            <a:ext cx="2095131" cy="1867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655284" y="3406589"/>
            <a:ext cx="7526537" cy="16674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661873" y="2995357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스케쥴링</a:t>
            </a:r>
            <a: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예약작업</a:t>
            </a:r>
            <a:r>
              <a:rPr lang="en-US" altLang="ko-KR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r>
              <a:rPr lang="ko-KR" altLang="en-US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처리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9" name="꺾인 연결선 38"/>
          <p:cNvCxnSpPr>
            <a:stCxn id="29" idx="3"/>
            <a:endCxn id="33" idx="1"/>
          </p:cNvCxnSpPr>
          <p:nvPr/>
        </p:nvCxnSpPr>
        <p:spPr>
          <a:xfrm flipV="1">
            <a:off x="4172505" y="3180023"/>
            <a:ext cx="489368" cy="105116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17405" y="797735"/>
            <a:ext cx="10980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메뉴 알림 기능은 선호도가 많은 메뉴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메뉴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그리고 본인이 아침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점심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저녁 중 선택한 시간을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반영하여 해당 식사시간전에 동작 할 수 있도록 설계하였습니다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고유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 key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와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메시지를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FCM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보내면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FCM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서버로부터 각 클라이언트에 내용이 담긴 알림을 전송 하게 됩니다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00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7" y="335362"/>
            <a:ext cx="794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en-US" altLang="ko-KR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Parsing_task.jar</a:t>
            </a:r>
            <a:r>
              <a:rPr lang="ko-KR" altLang="en-US" sz="24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클래스 구성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0415" y="3750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56197" y="1747822"/>
            <a:ext cx="3507011" cy="416060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18716" y="390293"/>
            <a:ext cx="176159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32" y="2129774"/>
            <a:ext cx="2457450" cy="2667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77374" y="2744852"/>
            <a:ext cx="1994307" cy="284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77374" y="3244711"/>
            <a:ext cx="1994308" cy="381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77374" y="4527680"/>
            <a:ext cx="1700289" cy="269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17405" y="797735"/>
            <a:ext cx="9900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학교 식당 홈페이지 내의 식단표를 </a:t>
            </a: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jsoup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라이브러리를 사용하여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해당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테이블에 있는 내용을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파싱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에 저장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시키는 작업을 자바 스케줄링을 통해 동작하도록 만들었습니다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꺾인 연결선 9"/>
          <p:cNvCxnSpPr>
            <a:stCxn id="17" idx="2"/>
          </p:cNvCxnSpPr>
          <p:nvPr/>
        </p:nvCxnSpPr>
        <p:spPr>
          <a:xfrm rot="16200000" flipH="1">
            <a:off x="3924900" y="3799393"/>
            <a:ext cx="501367" cy="24961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077374" y="4043611"/>
            <a:ext cx="1700289" cy="269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23648" y="5167264"/>
            <a:ext cx="620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웹사이트에 접근하여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할 수 있도록 해주는 라이브러리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23648" y="4007751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크롤링한 내용을 패턴으로 잘라 가공 할 수 있게 해주는 라이브러리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071681" y="3463274"/>
            <a:ext cx="1361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flipV="1">
            <a:off x="4071682" y="2306055"/>
            <a:ext cx="1351966" cy="5753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24" idx="1"/>
          </p:cNvCxnSpPr>
          <p:nvPr/>
        </p:nvCxnSpPr>
        <p:spPr>
          <a:xfrm flipV="1">
            <a:off x="3787755" y="4192417"/>
            <a:ext cx="1635893" cy="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23648" y="2116784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파싱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관련 </a:t>
            </a:r>
            <a:r>
              <a:rPr lang="ko-KR" altLang="en-US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메소드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정의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23648" y="3276297"/>
            <a:ext cx="658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스케줄링 작업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메인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서브로 나누어 메인 작업이 실패할 경우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서브 스케줄링 작동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5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824DB3-5AC0-154D-0CB3-4A5C9E4D5CC9}"/>
              </a:ext>
            </a:extLst>
          </p:cNvPr>
          <p:cNvSpPr/>
          <p:nvPr/>
        </p:nvSpPr>
        <p:spPr>
          <a:xfrm>
            <a:off x="1102297" y="1683260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0A5674-2ABC-87CD-093F-69DC0E37039B}"/>
              </a:ext>
            </a:extLst>
          </p:cNvPr>
          <p:cNvSpPr/>
          <p:nvPr/>
        </p:nvSpPr>
        <p:spPr>
          <a:xfrm>
            <a:off x="2740420" y="1683261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5B30-EDC6-EA9B-A35F-460E19E4B47C}"/>
              </a:ext>
            </a:extLst>
          </p:cNvPr>
          <p:cNvSpPr txBox="1"/>
          <p:nvPr/>
        </p:nvSpPr>
        <p:spPr>
          <a:xfrm>
            <a:off x="1446459" y="1883140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4F7488-A278-8374-4BDE-F2F9572A3B54}"/>
              </a:ext>
            </a:extLst>
          </p:cNvPr>
          <p:cNvSpPr/>
          <p:nvPr/>
        </p:nvSpPr>
        <p:spPr>
          <a:xfrm>
            <a:off x="1102295" y="3268121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9AAEC1-75BD-CABA-39EB-5C3212BE23FD}"/>
              </a:ext>
            </a:extLst>
          </p:cNvPr>
          <p:cNvSpPr/>
          <p:nvPr/>
        </p:nvSpPr>
        <p:spPr>
          <a:xfrm>
            <a:off x="2740418" y="3268122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E29DB-80ED-9E81-1A90-F66C25201A37}"/>
              </a:ext>
            </a:extLst>
          </p:cNvPr>
          <p:cNvSpPr txBox="1"/>
          <p:nvPr/>
        </p:nvSpPr>
        <p:spPr>
          <a:xfrm>
            <a:off x="1446457" y="3468001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A08D62-EBEB-41E1-FCAC-41EF43C82696}"/>
              </a:ext>
            </a:extLst>
          </p:cNvPr>
          <p:cNvSpPr/>
          <p:nvPr/>
        </p:nvSpPr>
        <p:spPr>
          <a:xfrm>
            <a:off x="1102293" y="4852982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EFBF44-C158-B7D4-13CC-901FFBE6E165}"/>
              </a:ext>
            </a:extLst>
          </p:cNvPr>
          <p:cNvSpPr/>
          <p:nvPr/>
        </p:nvSpPr>
        <p:spPr>
          <a:xfrm>
            <a:off x="2740416" y="485298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07866-4D68-7EFC-DE5B-426635F20821}"/>
              </a:ext>
            </a:extLst>
          </p:cNvPr>
          <p:cNvSpPr txBox="1"/>
          <p:nvPr/>
        </p:nvSpPr>
        <p:spPr>
          <a:xfrm>
            <a:off x="1446455" y="505286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2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7" y="335362"/>
            <a:ext cx="794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문제점 리스트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0415" y="3750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842643-317C-A5F5-3E60-CF11698A3039}"/>
              </a:ext>
            </a:extLst>
          </p:cNvPr>
          <p:cNvSpPr txBox="1"/>
          <p:nvPr/>
        </p:nvSpPr>
        <p:spPr>
          <a:xfrm>
            <a:off x="3105767" y="1878179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스케줄링  </a:t>
            </a:r>
            <a:r>
              <a:rPr lang="ko-KR" altLang="en-US" sz="2400" spc="-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</a:t>
            </a:r>
            <a:endParaRPr lang="ko-KR" altLang="en-US" sz="2400" spc="-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842643-317C-A5F5-3E60-CF11698A3039}"/>
              </a:ext>
            </a:extLst>
          </p:cNvPr>
          <p:cNvSpPr txBox="1"/>
          <p:nvPr/>
        </p:nvSpPr>
        <p:spPr>
          <a:xfrm>
            <a:off x="3105767" y="3468001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HTTP  </a:t>
            </a:r>
            <a:r>
              <a:rPr lang="ko-KR" altLang="en-US" sz="2400" spc="-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통신 시  </a:t>
            </a:r>
            <a:r>
              <a:rPr lang="ko-KR" altLang="en-US" sz="2400" spc="-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</a:t>
            </a:r>
            <a:endParaRPr lang="ko-KR" altLang="en-US" sz="2400" spc="-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842643-317C-A5F5-3E60-CF11698A3039}"/>
              </a:ext>
            </a:extLst>
          </p:cNvPr>
          <p:cNvSpPr txBox="1"/>
          <p:nvPr/>
        </p:nvSpPr>
        <p:spPr>
          <a:xfrm>
            <a:off x="3105767" y="5052861"/>
            <a:ext cx="2135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2400" spc="-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FCM KEY</a:t>
            </a:r>
            <a:r>
              <a:rPr lang="ko-KR" altLang="en-US" sz="2400" spc="-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3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</a:t>
            </a:r>
            <a:endParaRPr lang="ko-KR" altLang="en-US" sz="2400" spc="-3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27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433252" y="1260774"/>
            <a:ext cx="5209700" cy="2563882"/>
          </a:xfrm>
          <a:prstGeom prst="roundRect">
            <a:avLst>
              <a:gd name="adj" fmla="val 7815"/>
            </a:avLst>
          </a:prstGeom>
          <a:solidFill>
            <a:srgbClr val="FDE7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7" y="335362"/>
            <a:ext cx="794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스케줄링 문제해결</a:t>
            </a:r>
            <a:r>
              <a:rPr lang="en-US" altLang="ko-KR" sz="24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0415" y="3750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750848" y="1407395"/>
            <a:ext cx="457450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리눅스 기능 중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CRON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 사용하여 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소모되는 자원을 최소화하고 싶었으나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</a:p>
          <a:p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홈페이지의 식단표 업데이트 되는 시간이 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매번 달랐기때문에 한주가 넘어가도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월요일 식단표가 업데이트 되지 않은 날도 있어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</a:p>
          <a:p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한주가 넘어 갈 때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월요일 데이터가 없는 경우에는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시간마다 주기적으로 예약 작업을 해야 했습니다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25" name="_x403645904" descr="EMB000049ac3a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8" y="1260774"/>
            <a:ext cx="5729862" cy="46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1099038" y="5341141"/>
            <a:ext cx="3938954" cy="171636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946580" y="968386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418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문제점</a:t>
            </a:r>
            <a:endParaRPr lang="ko-KR" altLang="en-US" sz="3200" dirty="0">
              <a:solidFill>
                <a:srgbClr val="FF418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5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433252" y="4091178"/>
            <a:ext cx="5209700" cy="2183765"/>
          </a:xfrm>
          <a:prstGeom prst="roundRect">
            <a:avLst>
              <a:gd name="adj" fmla="val 7815"/>
            </a:avLst>
          </a:prstGeom>
          <a:solidFill>
            <a:srgbClr val="E9FBE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Rectangle 2"/>
          <p:cNvSpPr>
            <a:spLocks noChangeArrowheads="1"/>
          </p:cNvSpPr>
          <p:nvPr/>
        </p:nvSpPr>
        <p:spPr bwMode="auto">
          <a:xfrm>
            <a:off x="6750848" y="4459062"/>
            <a:ext cx="457450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자바의 스케줄링 작업 기능인 </a:t>
            </a:r>
            <a:r>
              <a:rPr lang="en-US" altLang="ko-KR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TimerTask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기능을 이용하여 작업을 조건에 따라 메인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서브로 나누어  실행되게 만들었습니다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리눅스 서버에서는 해당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jar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파일을 </a:t>
            </a:r>
            <a:r>
              <a:rPr lang="en-US" altLang="ko-KR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nohub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명령어로 백그라운드에서 작업이 진행되도록 처리하였습니다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59074" y="4059804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해결</a:t>
            </a:r>
            <a:endParaRPr lang="ko-KR" altLang="en-US" sz="3200" dirty="0">
              <a:solidFill>
                <a:srgbClr val="00B05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8708390" y="3715719"/>
            <a:ext cx="659423" cy="812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_x403645504" descr="DRW000049ac3a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9" y="5992422"/>
            <a:ext cx="5583132" cy="28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화살표 연결선 48"/>
          <p:cNvCxnSpPr/>
          <p:nvPr/>
        </p:nvCxnSpPr>
        <p:spPr>
          <a:xfrm flipH="1">
            <a:off x="6102102" y="5884872"/>
            <a:ext cx="1220952" cy="2433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305470" y="5697416"/>
            <a:ext cx="2453992" cy="2950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11015" y="5884872"/>
            <a:ext cx="5891087" cy="52472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8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6" y="1406306"/>
            <a:ext cx="6553768" cy="5029636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27041" y="1478653"/>
            <a:ext cx="3938954" cy="171636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7" y="335362"/>
            <a:ext cx="794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클라이언트  </a:t>
            </a:r>
            <a:r>
              <a:rPr lang="en-US" altLang="ko-KR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HTTP  </a:t>
            </a:r>
            <a:r>
              <a:rPr lang="ko-KR" altLang="en-US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통신시  </a:t>
            </a:r>
            <a:r>
              <a:rPr lang="ko-KR" altLang="en-US" sz="2400" spc="-3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</a:t>
            </a:r>
            <a:r>
              <a:rPr lang="en-US" altLang="ko-KR" sz="2400" spc="-3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( 1 )</a:t>
            </a:r>
            <a:endParaRPr lang="ko-KR" altLang="en-US" sz="2400" spc="-3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0415" y="3750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95648" y="5576749"/>
            <a:ext cx="17825813" cy="66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27041" y="4648653"/>
            <a:ext cx="3938954" cy="1473457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53260" y="1009489"/>
            <a:ext cx="692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150" dirty="0" smtClean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서버 </a:t>
            </a:r>
            <a:r>
              <a:rPr lang="en-US" altLang="ko-KR" b="1" spc="-150" dirty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b="1" spc="-150" dirty="0" smtClean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meatest_01.war </a:t>
            </a:r>
            <a:r>
              <a:rPr lang="ko-KR" altLang="en-US" b="1" spc="-150" dirty="0" smtClean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중 </a:t>
            </a:r>
            <a:r>
              <a:rPr lang="ko-KR" altLang="en-US" b="1" spc="-150" dirty="0" smtClean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아침식사 데이터를 </a:t>
            </a:r>
            <a:r>
              <a:rPr lang="en-US" altLang="ko-KR" b="1" spc="-150" dirty="0" smtClean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</a:t>
            </a:r>
            <a:r>
              <a:rPr lang="ko-KR" altLang="en-US" b="1" spc="-150" dirty="0" smtClean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로부터 보내주는 소스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7041" y="1917346"/>
            <a:ext cx="3938954" cy="478616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46" y="4576055"/>
            <a:ext cx="5440377" cy="347880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66" y="1475790"/>
            <a:ext cx="7262227" cy="316120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499376" y="3550874"/>
            <a:ext cx="6995251" cy="161358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499377" y="4769454"/>
            <a:ext cx="2654072" cy="1481792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490499" y="4315914"/>
            <a:ext cx="2769482" cy="277897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84907" y="1009489"/>
            <a:ext cx="5586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-150" dirty="0" smtClean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클라이언트에서 </a:t>
            </a:r>
            <a:r>
              <a:rPr lang="ko-KR" altLang="en-US" b="1" spc="-150" dirty="0" smtClean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아침식사 데이터를 </a:t>
            </a:r>
            <a:r>
              <a:rPr lang="en-US" altLang="ko-KR" b="1" spc="-150" dirty="0" smtClean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</a:t>
            </a:r>
            <a:r>
              <a:rPr lang="ko-KR" altLang="en-US" b="1" spc="-150" dirty="0" smtClean="0"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로부터 받는 소스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09466" y="1383903"/>
            <a:ext cx="6946410" cy="53276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6166" y="1383903"/>
            <a:ext cx="4512164" cy="53276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23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18" y="1065497"/>
            <a:ext cx="5823010" cy="1744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7" y="335362"/>
            <a:ext cx="794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클라이언트  </a:t>
            </a:r>
            <a:r>
              <a:rPr lang="en-US" altLang="ko-KR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HTTP  </a:t>
            </a:r>
            <a:r>
              <a:rPr lang="ko-KR" altLang="en-US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통신시  </a:t>
            </a:r>
            <a:r>
              <a:rPr lang="ko-KR" altLang="en-US" sz="2400" spc="-3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 </a:t>
            </a:r>
            <a:r>
              <a:rPr lang="en-US" altLang="ko-KR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 </a:t>
            </a:r>
            <a:r>
              <a:rPr lang="en-US" altLang="ko-KR" sz="2400" spc="-3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2 )</a:t>
            </a:r>
            <a:endParaRPr lang="ko-KR" altLang="en-US" sz="2400" spc="-3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0415" y="3750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22424" y="5568687"/>
            <a:ext cx="17825813" cy="668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820642" y="1645418"/>
            <a:ext cx="5209700" cy="2563882"/>
          </a:xfrm>
          <a:prstGeom prst="roundRect">
            <a:avLst>
              <a:gd name="adj" fmla="val 7815"/>
            </a:avLst>
          </a:prstGeom>
          <a:solidFill>
            <a:srgbClr val="FDE7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7138238" y="2038262"/>
            <a:ext cx="457450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1.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클라이언트와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바로 연결시키지 못하고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사이드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스크립트에서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데이터를 중계하여 데이터를 받아야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했습니다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안드로이드에서 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통신을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하기위해서는 비동기 </a:t>
            </a:r>
            <a:r>
              <a:rPr lang="ko-KR" altLang="en-US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통신을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해야했습니다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33970" y="1353030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418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문제점</a:t>
            </a:r>
            <a:endParaRPr lang="ko-KR" altLang="en-US" sz="3200" dirty="0">
              <a:solidFill>
                <a:srgbClr val="FF418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7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820642" y="4475822"/>
            <a:ext cx="5209700" cy="2183765"/>
          </a:xfrm>
          <a:prstGeom prst="roundRect">
            <a:avLst>
              <a:gd name="adj" fmla="val 7815"/>
            </a:avLst>
          </a:prstGeom>
          <a:solidFill>
            <a:srgbClr val="E9FBE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7138238" y="4720598"/>
            <a:ext cx="457450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서브릿을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이용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Json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형식으로 가공하여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post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방식으로 전송 하였고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받을 때에도 </a:t>
            </a:r>
            <a:r>
              <a:rPr lang="en-US" altLang="ko-KR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Json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형식으로 받았습니다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이때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인코딩에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주의해야합니다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Asynctask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이용하여 백그라운드에서 비동기 통신하였고</a:t>
            </a:r>
            <a:r>
              <a: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현재는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deprecated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된 상태입니다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91194" y="4308639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해결</a:t>
            </a:r>
            <a:endParaRPr lang="ko-KR" altLang="en-US" sz="3200" dirty="0">
              <a:solidFill>
                <a:srgbClr val="00B05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0" name="아래쪽 화살표 39"/>
          <p:cNvSpPr/>
          <p:nvPr/>
        </p:nvSpPr>
        <p:spPr>
          <a:xfrm>
            <a:off x="9095780" y="3980719"/>
            <a:ext cx="659423" cy="812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0" y="2871063"/>
            <a:ext cx="3175150" cy="355393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30440" y="1645418"/>
            <a:ext cx="3175150" cy="339757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60372" y="5481886"/>
            <a:ext cx="3145218" cy="943116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30440" y="2810112"/>
            <a:ext cx="3175150" cy="250632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2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433252" y="4288403"/>
            <a:ext cx="5209700" cy="1929630"/>
          </a:xfrm>
          <a:prstGeom prst="roundRect">
            <a:avLst>
              <a:gd name="adj" fmla="val 7815"/>
            </a:avLst>
          </a:prstGeom>
          <a:solidFill>
            <a:srgbClr val="E9FBE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433252" y="1260774"/>
            <a:ext cx="5209700" cy="2563882"/>
          </a:xfrm>
          <a:prstGeom prst="roundRect">
            <a:avLst>
              <a:gd name="adj" fmla="val 7815"/>
            </a:avLst>
          </a:prstGeom>
          <a:solidFill>
            <a:srgbClr val="FDE7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8708390" y="3715719"/>
            <a:ext cx="659423" cy="812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6750848" y="4591500"/>
            <a:ext cx="457450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</a:t>
            </a:r>
            <a:r>
              <a:rPr lang="en-US" altLang="ko-KR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haredPreference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기능을 이용하면 클라이언트 로컬에 데이터를 저장할 수 있다는 걸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알게되었습니다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최초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어플실행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값이 있는 지 확인 후 키 값이 없으면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FCM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서버에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값을 등록 하고 키 값을 로컬에 저장하도록 설계하였습니다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6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59074" y="4059804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B05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해결</a:t>
            </a:r>
            <a:endParaRPr lang="ko-KR" altLang="en-US" sz="3200" dirty="0">
              <a:solidFill>
                <a:srgbClr val="00B05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46580" y="968386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418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문제점</a:t>
            </a:r>
            <a:endParaRPr lang="ko-KR" altLang="en-US" sz="3200" dirty="0">
              <a:solidFill>
                <a:srgbClr val="FF418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7" y="335362"/>
            <a:ext cx="794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en-US" altLang="ko-KR" sz="2400" spc="-3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FCM </a:t>
            </a:r>
            <a:r>
              <a:rPr lang="ko-KR" altLang="en-US" sz="2400" spc="-3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기능 </a:t>
            </a:r>
            <a:endParaRPr lang="ko-KR" altLang="en-US" sz="2400" spc="-3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0415" y="375058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2" y="1260773"/>
            <a:ext cx="4953429" cy="4122777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106543" y="1848273"/>
            <a:ext cx="4652947" cy="411349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62" y="4288403"/>
            <a:ext cx="4637133" cy="2539627"/>
          </a:xfrm>
          <a:prstGeom prst="rect">
            <a:avLst/>
          </a:prstGeom>
        </p:spPr>
      </p:pic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6750847" y="1959488"/>
            <a:ext cx="457450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기기마다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FCM 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KEY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등록 하여야 알림서비스를 이용 할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 있었고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 개별 알림서비스를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만들어야되서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600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로직을</a:t>
            </a:r>
            <a:r>
              <a:rPr lang="ko-KR" altLang="en-US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어떻게 짤지 고민이 많이 됐습니다</a:t>
            </a:r>
            <a:r>
              <a:rPr lang="en-US" altLang="ko-KR" sz="1600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endParaRPr lang="en-US" altLang="ko-KR" sz="1600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꺾인 연결선 6"/>
          <p:cNvCxnSpPr>
            <a:stCxn id="13" idx="1"/>
          </p:cNvCxnSpPr>
          <p:nvPr/>
        </p:nvCxnSpPr>
        <p:spPr>
          <a:xfrm rot="10800000" flipV="1">
            <a:off x="1793967" y="2109554"/>
            <a:ext cx="5042263" cy="2418483"/>
          </a:xfrm>
          <a:prstGeom prst="bentConnector3">
            <a:avLst>
              <a:gd name="adj1" fmla="val 2668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836229" y="1959488"/>
            <a:ext cx="2531584" cy="30013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77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A698D1-AC2B-CEAB-F54A-380C941BE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77B08C-719C-E261-6030-1403A831A13C}"/>
              </a:ext>
            </a:extLst>
          </p:cNvPr>
          <p:cNvSpPr/>
          <p:nvPr/>
        </p:nvSpPr>
        <p:spPr>
          <a:xfrm>
            <a:off x="-1212" y="3617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B98E-E542-236B-E31A-60FC80800223}"/>
              </a:ext>
            </a:extLst>
          </p:cNvPr>
          <p:cNvSpPr txBox="1"/>
          <p:nvPr/>
        </p:nvSpPr>
        <p:spPr>
          <a:xfrm>
            <a:off x="537388" y="3044279"/>
            <a:ext cx="2250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92AEF-1BB4-51E1-AE7C-37CE647536EE}"/>
              </a:ext>
            </a:extLst>
          </p:cNvPr>
          <p:cNvSpPr txBox="1"/>
          <p:nvPr/>
        </p:nvSpPr>
        <p:spPr>
          <a:xfrm>
            <a:off x="2856412" y="3044278"/>
            <a:ext cx="5249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시연영상</a:t>
            </a:r>
            <a:endParaRPr lang="ko-KR" altLang="en-US" sz="4400" spc="-3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FA33-A7F4-E206-1E76-1208137A88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11478929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39202" y="385528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652788" y="187117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2725708" y="1871120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어플리케이션  설명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596682" y="3042050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2725708" y="3042050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 환경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595079" y="4212925"/>
            <a:ext cx="39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2725708" y="4212925"/>
            <a:ext cx="276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소스리뷰  및  문제 해결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588668" y="538380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  <a:endParaRPr lang="ko-KR" altLang="en-US" sz="2400" b="1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 table of contents</a:t>
            </a:r>
            <a:endParaRPr lang="ko-KR" altLang="en-US" sz="12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5F63D-BE67-48A3-98C1-909C75959A75}"/>
              </a:ext>
            </a:extLst>
          </p:cNvPr>
          <p:cNvSpPr txBox="1"/>
          <p:nvPr/>
        </p:nvSpPr>
        <p:spPr>
          <a:xfrm>
            <a:off x="2725708" y="5383800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시연영상</a:t>
            </a:r>
            <a:endParaRPr lang="ko-KR" altLang="en-US" sz="2400" spc="-3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66B2C0-79E0-4004-B9DE-D3B91F704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690" y="5845465"/>
            <a:ext cx="1468686" cy="917068"/>
          </a:xfrm>
          <a:prstGeom prst="rect">
            <a:avLst/>
          </a:prstGeom>
          <a:solidFill>
            <a:srgbClr val="FF4181"/>
          </a:solidFill>
        </p:spPr>
      </p:pic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4E54A95-F8BD-BC17-4185-75F26CAFCF07}"/>
              </a:ext>
            </a:extLst>
          </p:cNvPr>
          <p:cNvSpPr txBox="1"/>
          <p:nvPr/>
        </p:nvSpPr>
        <p:spPr>
          <a:xfrm>
            <a:off x="1409459" y="1851645"/>
            <a:ext cx="937307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</a:t>
            </a:r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DD40E23-5520-987B-0A07-0C9F890A08F0}"/>
              </a:ext>
            </a:extLst>
          </p:cNvPr>
          <p:cNvSpPr/>
          <p:nvPr/>
        </p:nvSpPr>
        <p:spPr>
          <a:xfrm>
            <a:off x="3142695" y="815808"/>
            <a:ext cx="5906610" cy="590661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7" y="335362"/>
            <a:ext cx="794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 및 정리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시연 영상</a:t>
            </a:r>
            <a:endParaRPr lang="ko-KR" altLang="en-US" sz="2400" spc="-3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48812" y="3750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6832" y="1325155"/>
            <a:ext cx="2378333" cy="488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4737295" y="3107472"/>
            <a:ext cx="2717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5853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2153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44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4" y="3044278"/>
            <a:ext cx="5956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어플리케이션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D11D-4375-DA6C-4F1C-33CDBA479298}"/>
              </a:ext>
            </a:extLst>
          </p:cNvPr>
          <p:cNvSpPr txBox="1"/>
          <p:nvPr/>
        </p:nvSpPr>
        <p:spPr>
          <a:xfrm>
            <a:off x="9520755" y="6586181"/>
            <a:ext cx="26613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592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어플리케이션 설명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YAM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76064" y="37505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70924-4818-4712-415A-E82893DAF5FB}"/>
              </a:ext>
            </a:extLst>
          </p:cNvPr>
          <p:cNvSpPr txBox="1"/>
          <p:nvPr/>
        </p:nvSpPr>
        <p:spPr>
          <a:xfrm>
            <a:off x="4432725" y="2672718"/>
            <a:ext cx="3326552" cy="1200329"/>
          </a:xfrm>
          <a:prstGeom prst="rect">
            <a:avLst/>
          </a:prstGeom>
          <a:solidFill>
            <a:srgbClr val="FF418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YAM?</a:t>
            </a:r>
            <a:endParaRPr lang="ko-KR" altLang="en-US" sz="72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621C4-50A1-E0A1-9B0A-B13057CA015D}"/>
              </a:ext>
            </a:extLst>
          </p:cNvPr>
          <p:cNvSpPr txBox="1"/>
          <p:nvPr/>
        </p:nvSpPr>
        <p:spPr>
          <a:xfrm>
            <a:off x="2142045" y="4096357"/>
            <a:ext cx="790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경상대학교 학생식당 식단 알림 및 커뮤니티 어플리케이션 </a:t>
            </a: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C42A6189-1455-DA23-634F-250F77E68404}"/>
              </a:ext>
            </a:extLst>
          </p:cNvPr>
          <p:cNvSpPr/>
          <p:nvPr/>
        </p:nvSpPr>
        <p:spPr>
          <a:xfrm>
            <a:off x="624468" y="2129883"/>
            <a:ext cx="10838986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9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969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어플리케이션 설명 </a:t>
            </a:r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주요기능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65269" y="372048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8EF132F-0A13-877D-41E7-9EE1892E7329}"/>
              </a:ext>
            </a:extLst>
          </p:cNvPr>
          <p:cNvSpPr/>
          <p:nvPr/>
        </p:nvSpPr>
        <p:spPr>
          <a:xfrm>
            <a:off x="928698" y="4241928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37577-7F43-487E-B15F-BD913366BFAC}"/>
              </a:ext>
            </a:extLst>
          </p:cNvPr>
          <p:cNvSpPr txBox="1"/>
          <p:nvPr/>
        </p:nvSpPr>
        <p:spPr>
          <a:xfrm>
            <a:off x="1443318" y="2142565"/>
            <a:ext cx="84305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 </a:t>
            </a:r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학생들의 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NEEDS </a:t>
            </a:r>
          </a:p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특정시간 학생 식당을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이용하지 않는 학생들을 위한 식사 시간 별 선택 알림 기능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식단의 선호도를 볼 수 있도록 해주는 좋아요 기능 및 후기 커뮤니티 기능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때때로 변하는 공지를 어플리케이션에 공지해주는 기능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80382F-5D5E-4FED-B1C9-520400FC5F5C}"/>
              </a:ext>
            </a:extLst>
          </p:cNvPr>
          <p:cNvSpPr txBox="1"/>
          <p:nvPr/>
        </p:nvSpPr>
        <p:spPr>
          <a:xfrm>
            <a:off x="1443318" y="3962400"/>
            <a:ext cx="7487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필요한 기술 및 라이브러리</a:t>
            </a:r>
            <a:r>
              <a:rPr lang="en-US" altLang="ko-KR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</a:p>
          <a:p>
            <a:endParaRPr lang="en-US" altLang="ko-KR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Jsoup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–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웹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파싱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라이브러리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Json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Simple – http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통신 시 </a:t>
            </a:r>
            <a:r>
              <a:rPr lang="en-US" altLang="ko-KR" dirty="0" err="1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json</a:t>
            </a: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형식으로 가공해주는 라이브러리</a:t>
            </a:r>
            <a:endParaRPr lang="en-US" altLang="ko-KR" dirty="0" smtClean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AWS Notification </a:t>
            </a:r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기능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2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804E4-E7F3-922A-81AC-F4DDF8567DE5}"/>
              </a:ext>
            </a:extLst>
          </p:cNvPr>
          <p:cNvSpPr txBox="1"/>
          <p:nvPr/>
        </p:nvSpPr>
        <p:spPr>
          <a:xfrm>
            <a:off x="799170" y="3044279"/>
            <a:ext cx="2260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44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1C1D6-65FC-68C4-066D-56830194DDBD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환경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개발환경   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1217" y="375058"/>
            <a:ext cx="976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D27B53-B1CB-492D-856A-9522FA9973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5" y="2052915"/>
            <a:ext cx="1222354" cy="12223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968C45-E592-47E5-8AEB-74ADB02984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92" y="2042622"/>
            <a:ext cx="1232647" cy="12326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52D3A-CF24-4CE4-ADA4-BC77179ADC27}"/>
              </a:ext>
            </a:extLst>
          </p:cNvPr>
          <p:cNvSpPr txBox="1"/>
          <p:nvPr/>
        </p:nvSpPr>
        <p:spPr>
          <a:xfrm>
            <a:off x="409538" y="1183339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OS</a:t>
            </a:r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4F451-F9A2-4A44-9A8A-15B02285AE76}"/>
              </a:ext>
            </a:extLst>
          </p:cNvPr>
          <p:cNvSpPr txBox="1"/>
          <p:nvPr/>
        </p:nvSpPr>
        <p:spPr>
          <a:xfrm>
            <a:off x="531096" y="3413661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WINDOWS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8601C-4BCB-4E8B-96EA-77A35DABCA5B}"/>
              </a:ext>
            </a:extLst>
          </p:cNvPr>
          <p:cNvSpPr txBox="1"/>
          <p:nvPr/>
        </p:nvSpPr>
        <p:spPr>
          <a:xfrm>
            <a:off x="2150761" y="341366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LINUX SERVER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55F07-723C-421D-A9D7-FE22D189574D}"/>
              </a:ext>
            </a:extLst>
          </p:cNvPr>
          <p:cNvSpPr txBox="1"/>
          <p:nvPr/>
        </p:nvSpPr>
        <p:spPr>
          <a:xfrm>
            <a:off x="4775350" y="1183339"/>
            <a:ext cx="1903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TOOL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352D6E-6BCF-4196-A235-6F1932107C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71" y="2042622"/>
            <a:ext cx="1218882" cy="12188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70F251-DE24-4061-B017-AF799AA8245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374" y="2025605"/>
            <a:ext cx="1211564" cy="12115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2FD5AE-BF8A-4CC7-BBC9-355D7FB92F9F}"/>
              </a:ext>
            </a:extLst>
          </p:cNvPr>
          <p:cNvSpPr txBox="1"/>
          <p:nvPr/>
        </p:nvSpPr>
        <p:spPr>
          <a:xfrm>
            <a:off x="5588149" y="343325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ECLIPSE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A5F46-6A1A-43BC-80FB-448EBB1CBCF0}"/>
              </a:ext>
            </a:extLst>
          </p:cNvPr>
          <p:cNvSpPr txBox="1"/>
          <p:nvPr/>
        </p:nvSpPr>
        <p:spPr>
          <a:xfrm>
            <a:off x="6959837" y="3433253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ANDROID STUDIO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CA699-E727-4D4D-AB30-5DF30BCFD91C}"/>
              </a:ext>
            </a:extLst>
          </p:cNvPr>
          <p:cNvSpPr txBox="1"/>
          <p:nvPr/>
        </p:nvSpPr>
        <p:spPr>
          <a:xfrm>
            <a:off x="416851" y="4132732"/>
            <a:ext cx="4362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 외 환경 및 언어 </a:t>
            </a:r>
            <a:endParaRPr lang="en-US" altLang="ko-KR" sz="40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5E14FC9-8F4D-44AC-8AF4-47FFF706725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97" y="4840618"/>
            <a:ext cx="1569148" cy="15691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6D5870-B247-4E27-91D9-B72B23BFC25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467" y="2052915"/>
            <a:ext cx="1139859" cy="12937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9D863F-0306-484D-B2B6-88E4E5F842E6}"/>
              </a:ext>
            </a:extLst>
          </p:cNvPr>
          <p:cNvSpPr txBox="1"/>
          <p:nvPr/>
        </p:nvSpPr>
        <p:spPr>
          <a:xfrm>
            <a:off x="9489622" y="3433253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SQL DEVELOPER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F05C575-EFE0-4722-8FF6-37EB96F594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8" y="4850280"/>
            <a:ext cx="1408546" cy="140854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6CCF1A-8ADF-4CFE-978E-45080BBC8CF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69" y="5156586"/>
            <a:ext cx="1245622" cy="8875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41AAEB0-A46E-4367-B3CB-948F0B9A6A6E}"/>
              </a:ext>
            </a:extLst>
          </p:cNvPr>
          <p:cNvSpPr txBox="1"/>
          <p:nvPr/>
        </p:nvSpPr>
        <p:spPr>
          <a:xfrm>
            <a:off x="679411" y="641698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JAVA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E17AA1-8A8F-48AF-A4B3-CB1F2B5614BC}"/>
              </a:ext>
            </a:extLst>
          </p:cNvPr>
          <p:cNvSpPr txBox="1"/>
          <p:nvPr/>
        </p:nvSpPr>
        <p:spPr>
          <a:xfrm>
            <a:off x="1893984" y="642630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ORACLE 11g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303030-3260-4985-A9F4-3920E1A317EA}"/>
              </a:ext>
            </a:extLst>
          </p:cNvPr>
          <p:cNvSpPr txBox="1"/>
          <p:nvPr/>
        </p:nvSpPr>
        <p:spPr>
          <a:xfrm>
            <a:off x="3885221" y="642630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TOMCAT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C0BE50-D3F3-4534-B34D-12DA533987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53" y="5156586"/>
            <a:ext cx="1905000" cy="1143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69EC7E-6EB1-4720-A640-855D59C1A4AC}"/>
              </a:ext>
            </a:extLst>
          </p:cNvPr>
          <p:cNvSpPr txBox="1"/>
          <p:nvPr/>
        </p:nvSpPr>
        <p:spPr>
          <a:xfrm>
            <a:off x="5324912" y="6426308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AMAZON WEB SERVICE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6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1261954" y="1460811"/>
            <a:ext cx="2214027" cy="21967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239D0E-10F8-38E2-D121-FBA9DEE1CE54}"/>
              </a:ext>
            </a:extLst>
          </p:cNvPr>
          <p:cNvSpPr/>
          <p:nvPr/>
        </p:nvSpPr>
        <p:spPr>
          <a:xfrm>
            <a:off x="5044038" y="1478739"/>
            <a:ext cx="3194460" cy="397090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E07C80-DD29-1F7D-E62C-FE2895B7A14F}"/>
              </a:ext>
            </a:extLst>
          </p:cNvPr>
          <p:cNvSpPr/>
          <p:nvPr/>
        </p:nvSpPr>
        <p:spPr>
          <a:xfrm>
            <a:off x="5252712" y="3439679"/>
            <a:ext cx="2914070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76415-B3A7-7EE2-1282-B9809D71AC03}"/>
              </a:ext>
            </a:extLst>
          </p:cNvPr>
          <p:cNvSpPr txBox="1"/>
          <p:nvPr/>
        </p:nvSpPr>
        <p:spPr>
          <a:xfrm>
            <a:off x="5294724" y="3511489"/>
            <a:ext cx="308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Notification_task.jar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2D25EBF-1B12-0C76-C124-5CD134CC27F7}"/>
              </a:ext>
            </a:extLst>
          </p:cNvPr>
          <p:cNvCxnSpPr>
            <a:cxnSpLocks/>
          </p:cNvCxnSpPr>
          <p:nvPr/>
        </p:nvCxnSpPr>
        <p:spPr>
          <a:xfrm flipV="1">
            <a:off x="2960982" y="1863009"/>
            <a:ext cx="863672" cy="6057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0AE2F6-F612-4C1B-A85D-1239195C7670}"/>
              </a:ext>
            </a:extLst>
          </p:cNvPr>
          <p:cNvSpPr txBox="1"/>
          <p:nvPr/>
        </p:nvSpPr>
        <p:spPr>
          <a:xfrm>
            <a:off x="1275756" y="1112460"/>
            <a:ext cx="280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 Client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side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4D13BB-5AEF-46AA-9B8E-8E63D4523AF2}"/>
              </a:ext>
            </a:extLst>
          </p:cNvPr>
          <p:cNvSpPr txBox="1"/>
          <p:nvPr/>
        </p:nvSpPr>
        <p:spPr>
          <a:xfrm>
            <a:off x="5140487" y="1119231"/>
            <a:ext cx="280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* Server 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side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5FB824A-05D8-42A0-BC1A-B83DD5AB7E16}"/>
              </a:ext>
            </a:extLst>
          </p:cNvPr>
          <p:cNvCxnSpPr>
            <a:cxnSpLocks/>
          </p:cNvCxnSpPr>
          <p:nvPr/>
        </p:nvCxnSpPr>
        <p:spPr>
          <a:xfrm flipH="1" flipV="1">
            <a:off x="4824407" y="1599838"/>
            <a:ext cx="665455" cy="5729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589D136-9881-428D-95CB-464EABC50D8C}"/>
              </a:ext>
            </a:extLst>
          </p:cNvPr>
          <p:cNvSpPr/>
          <p:nvPr/>
        </p:nvSpPr>
        <p:spPr>
          <a:xfrm>
            <a:off x="5140487" y="4311630"/>
            <a:ext cx="3026296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B5B351-5964-4E9B-9BCA-EA92238A8B2B}"/>
              </a:ext>
            </a:extLst>
          </p:cNvPr>
          <p:cNvSpPr txBox="1"/>
          <p:nvPr/>
        </p:nvSpPr>
        <p:spPr>
          <a:xfrm>
            <a:off x="5343367" y="4383440"/>
            <a:ext cx="23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Parsing_task.jar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28CBDD3-61C7-4CE2-B618-729291DA6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85" y="1863009"/>
            <a:ext cx="1211564" cy="12115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773CB3D-90A5-4111-8566-83B6054269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92" y="1709804"/>
            <a:ext cx="1569148" cy="1569148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4D11178-4F69-44B0-B9D0-500EFE3950F8}"/>
              </a:ext>
            </a:extLst>
          </p:cNvPr>
          <p:cNvSpPr/>
          <p:nvPr/>
        </p:nvSpPr>
        <p:spPr>
          <a:xfrm>
            <a:off x="2542702" y="3827494"/>
            <a:ext cx="2214027" cy="19190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CC5B69C-0D36-42F9-A3D1-BEED9217CE61}"/>
              </a:ext>
            </a:extLst>
          </p:cNvPr>
          <p:cNvSpPr/>
          <p:nvPr/>
        </p:nvSpPr>
        <p:spPr>
          <a:xfrm>
            <a:off x="8525807" y="3827494"/>
            <a:ext cx="2214027" cy="191907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A444799-D586-477C-8777-EC98E7ECD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1" y="4218083"/>
            <a:ext cx="1905000" cy="1143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B958061-6A6A-4DFB-AF22-749C538C9B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18" y="4299565"/>
            <a:ext cx="896294" cy="896294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71F1CAA-4CBB-4797-80A1-B8F6F83DD9CF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962758" y="4591501"/>
            <a:ext cx="1268260" cy="15621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FC50117-E816-4AAA-805B-88F9039238AF}"/>
              </a:ext>
            </a:extLst>
          </p:cNvPr>
          <p:cNvCxnSpPr>
            <a:cxnSpLocks/>
          </p:cNvCxnSpPr>
          <p:nvPr/>
        </p:nvCxnSpPr>
        <p:spPr>
          <a:xfrm flipH="1" flipV="1">
            <a:off x="7962758" y="4383440"/>
            <a:ext cx="1268260" cy="1501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74CD21-8000-483A-9969-0028247BE907}"/>
              </a:ext>
            </a:extLst>
          </p:cNvPr>
          <p:cNvCxnSpPr>
            <a:cxnSpLocks/>
          </p:cNvCxnSpPr>
          <p:nvPr/>
        </p:nvCxnSpPr>
        <p:spPr>
          <a:xfrm flipH="1">
            <a:off x="4613109" y="3795597"/>
            <a:ext cx="725269" cy="587843"/>
          </a:xfrm>
          <a:prstGeom prst="straightConnector1">
            <a:avLst/>
          </a:prstGeom>
          <a:ln w="28575">
            <a:solidFill>
              <a:srgbClr val="BF81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BB1909D-CAF1-4BE7-A739-37D13F9DF10C}"/>
              </a:ext>
            </a:extLst>
          </p:cNvPr>
          <p:cNvCxnSpPr>
            <a:cxnSpLocks/>
          </p:cNvCxnSpPr>
          <p:nvPr/>
        </p:nvCxnSpPr>
        <p:spPr>
          <a:xfrm flipH="1" flipV="1">
            <a:off x="2745588" y="2983240"/>
            <a:ext cx="481189" cy="109836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4B5D176-FD5B-4A50-BCA0-5B21EBD26423}"/>
              </a:ext>
            </a:extLst>
          </p:cNvPr>
          <p:cNvSpPr txBox="1"/>
          <p:nvPr/>
        </p:nvSpPr>
        <p:spPr>
          <a:xfrm>
            <a:off x="8867885" y="58107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식당 홈페이지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113AAE-D698-4583-92C4-302AC5FA64B5}"/>
              </a:ext>
            </a:extLst>
          </p:cNvPr>
          <p:cNvSpPr txBox="1"/>
          <p:nvPr/>
        </p:nvSpPr>
        <p:spPr>
          <a:xfrm>
            <a:off x="2716962" y="5767820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아마존 웹 서비스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813B741-1069-4D4C-8EE7-3289C20E6179}"/>
              </a:ext>
            </a:extLst>
          </p:cNvPr>
          <p:cNvCxnSpPr>
            <a:cxnSpLocks/>
          </p:cNvCxnSpPr>
          <p:nvPr/>
        </p:nvCxnSpPr>
        <p:spPr>
          <a:xfrm flipH="1" flipV="1">
            <a:off x="6750865" y="2612226"/>
            <a:ext cx="1088049" cy="178890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3210078" y="2315347"/>
            <a:ext cx="93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①요청 </a:t>
            </a:r>
          </a:p>
        </p:txBody>
      </p:sp>
      <p:sp>
        <p:nvSpPr>
          <p:cNvPr id="32" name="TextBox 31"/>
          <p:cNvSpPr txBox="1"/>
          <p:nvPr/>
        </p:nvSpPr>
        <p:spPr>
          <a:xfrm flipH="1">
            <a:off x="4277735" y="2466513"/>
            <a:ext cx="175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②처리 및 응답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5062714" y="3883694"/>
            <a:ext cx="252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① 요청 및 데이터전송</a:t>
            </a:r>
          </a:p>
        </p:txBody>
      </p:sp>
      <p:sp>
        <p:nvSpPr>
          <p:cNvPr id="34" name="TextBox 33"/>
          <p:cNvSpPr txBox="1"/>
          <p:nvPr/>
        </p:nvSpPr>
        <p:spPr>
          <a:xfrm flipH="1">
            <a:off x="2925730" y="3215884"/>
            <a:ext cx="192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② 알림 전송</a:t>
            </a:r>
          </a:p>
        </p:txBody>
      </p:sp>
      <p:sp>
        <p:nvSpPr>
          <p:cNvPr id="41" name="TextBox 40"/>
          <p:cNvSpPr txBox="1"/>
          <p:nvPr/>
        </p:nvSpPr>
        <p:spPr>
          <a:xfrm flipH="1">
            <a:off x="8198524" y="4721006"/>
            <a:ext cx="9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①요청</a:t>
            </a:r>
          </a:p>
        </p:txBody>
      </p:sp>
      <p:sp>
        <p:nvSpPr>
          <p:cNvPr id="42" name="TextBox 41"/>
          <p:cNvSpPr txBox="1"/>
          <p:nvPr/>
        </p:nvSpPr>
        <p:spPr>
          <a:xfrm flipH="1">
            <a:off x="8238496" y="4064778"/>
            <a:ext cx="19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②응답 및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7123357" y="2835268"/>
            <a:ext cx="236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③ 가공 및 삽입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2D25EBF-1B12-0C76-C124-5CD134CC27F7}"/>
              </a:ext>
            </a:extLst>
          </p:cNvPr>
          <p:cNvCxnSpPr>
            <a:cxnSpLocks/>
          </p:cNvCxnSpPr>
          <p:nvPr/>
        </p:nvCxnSpPr>
        <p:spPr>
          <a:xfrm>
            <a:off x="4764317" y="1877292"/>
            <a:ext cx="653599" cy="589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5FB824A-05D8-42A0-BC1A-B83DD5AB7E16}"/>
              </a:ext>
            </a:extLst>
          </p:cNvPr>
          <p:cNvCxnSpPr>
            <a:cxnSpLocks/>
          </p:cNvCxnSpPr>
          <p:nvPr/>
        </p:nvCxnSpPr>
        <p:spPr>
          <a:xfrm flipH="1">
            <a:off x="2960982" y="1609671"/>
            <a:ext cx="826476" cy="5433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47" y="1190892"/>
            <a:ext cx="458540" cy="45854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27" y="3317235"/>
            <a:ext cx="555783" cy="55578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27" y="4196466"/>
            <a:ext cx="555783" cy="5557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95945" y="1637915"/>
            <a:ext cx="134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3124" y="1386730"/>
            <a:ext cx="2261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mealtest_01.war</a:t>
            </a:r>
            <a:endParaRPr lang="ko-KR" altLang="en-US" sz="1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87" y="816968"/>
            <a:ext cx="837230" cy="596527"/>
          </a:xfrm>
          <a:prstGeom prst="rect">
            <a:avLst/>
          </a:prstGeom>
        </p:spPr>
      </p:pic>
      <p:sp>
        <p:nvSpPr>
          <p:cNvPr id="53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451217" y="375058"/>
            <a:ext cx="976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2000" b="1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982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환경 </a:t>
            </a:r>
            <a:r>
              <a:rPr lang="en-US" altLang="ko-KR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 </a:t>
            </a:r>
            <a:r>
              <a:rPr lang="ko-KR" altLang="en-US" sz="24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클라이언트 및 서버 설계</a:t>
            </a:r>
          </a:p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  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57CAEFB-84B3-49F7-801B-7E7E0313EB3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80" y="775168"/>
            <a:ext cx="1232647" cy="12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" y="-2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E95CC-12E6-C0F0-2E9C-93DD5EBE0850}"/>
              </a:ext>
            </a:extLst>
          </p:cNvPr>
          <p:cNvSpPr txBox="1"/>
          <p:nvPr/>
        </p:nvSpPr>
        <p:spPr>
          <a:xfrm>
            <a:off x="799170" y="3044279"/>
            <a:ext cx="2251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endParaRPr lang="ko-KR" altLang="en-US" sz="44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F10BF-1B11-89F0-7005-33A8AB2CCECF}"/>
              </a:ext>
            </a:extLst>
          </p:cNvPr>
          <p:cNvSpPr txBox="1"/>
          <p:nvPr/>
        </p:nvSpPr>
        <p:spPr>
          <a:xfrm>
            <a:off x="2787804" y="3044278"/>
            <a:ext cx="6989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소스 리뷰 및 문제해결</a:t>
            </a:r>
            <a:endParaRPr lang="ko-KR" altLang="en-US" sz="4400" b="1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29A-F29B-2A03-3C8E-5BABD222B0B5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875</Words>
  <Application>Microsoft Office PowerPoint</Application>
  <PresentationFormat>와이드스크린</PresentationFormat>
  <Paragraphs>169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G마켓 산스 Bold</vt:lpstr>
      <vt:lpstr>G마켓 산스 Light</vt:lpstr>
      <vt:lpstr>G마켓 산스 Medium</vt:lpstr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Bruce</cp:lastModifiedBy>
  <cp:revision>149</cp:revision>
  <dcterms:created xsi:type="dcterms:W3CDTF">2022-05-10T00:06:31Z</dcterms:created>
  <dcterms:modified xsi:type="dcterms:W3CDTF">2024-02-05T08:25:09Z</dcterms:modified>
</cp:coreProperties>
</file>